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Open Sans" charset="1" panose="020B0606030504020204"/>
      <p:regular r:id="rId37"/>
    </p:embeddedFont>
    <p:embeddedFont>
      <p:font typeface="Open Sans Bold" charset="1" panose="020B0806030504020204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27279" y="5057775"/>
            <a:ext cx="9433441" cy="1659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Valorizar os Bons, Punir os Ruins 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 Purificar a Equipe!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14793" y="1644050"/>
            <a:ext cx="8258413" cy="1659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b="true" sz="4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Sindicâncias e PAD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b="true" sz="4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Passo a Passo no Município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1997" y="2040741"/>
            <a:ext cx="8392003" cy="5253671"/>
          </a:xfrm>
          <a:custGeom>
            <a:avLst/>
            <a:gdLst/>
            <a:ahLst/>
            <a:cxnLst/>
            <a:rect r="r" b="b" t="t" l="l"/>
            <a:pathLst>
              <a:path h="5253671" w="8392003">
                <a:moveTo>
                  <a:pt x="0" y="0"/>
                </a:moveTo>
                <a:lnTo>
                  <a:pt x="8392003" y="0"/>
                </a:lnTo>
                <a:lnTo>
                  <a:pt x="8392003" y="5253671"/>
                </a:lnTo>
                <a:lnTo>
                  <a:pt x="0" y="5253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1964541"/>
            <a:ext cx="8276943" cy="4348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3"/>
              </a:lnSpc>
              <a:spcBef>
                <a:spcPct val="0"/>
              </a:spcBef>
            </a:pPr>
            <a:r>
              <a:rPr lang="en-US" b="true" sz="410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</a:t>
            </a:r>
            <a:r>
              <a:rPr lang="en-US" b="true" sz="410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Melhoria da eficiência</a:t>
            </a:r>
          </a:p>
          <a:p>
            <a:pPr algn="ctr">
              <a:lnSpc>
                <a:spcPts val="5743"/>
              </a:lnSpc>
              <a:spcBef>
                <a:spcPct val="0"/>
              </a:spcBef>
            </a:pPr>
            <a:r>
              <a:rPr lang="en-US" b="true" sz="410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para evitar falhas e responsabilizações</a:t>
            </a:r>
          </a:p>
          <a:p>
            <a:pPr algn="ctr">
              <a:lnSpc>
                <a:spcPts val="5743"/>
              </a:lnSpc>
              <a:spcBef>
                <a:spcPct val="0"/>
              </a:spcBef>
            </a:pPr>
            <a:r>
              <a:rPr lang="en-US" b="true" sz="410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*Promove o aumento da produção</a:t>
            </a:r>
          </a:p>
          <a:p>
            <a:pPr algn="ctr">
              <a:lnSpc>
                <a:spcPts val="5743"/>
              </a:lnSpc>
              <a:spcBef>
                <a:spcPct val="0"/>
              </a:spcBef>
            </a:pPr>
            <a:r>
              <a:rPr lang="en-US" b="true" sz="410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 Reduz gastos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92788" y="5719332"/>
            <a:ext cx="8449448" cy="3793631"/>
          </a:xfrm>
          <a:custGeom>
            <a:avLst/>
            <a:gdLst/>
            <a:ahLst/>
            <a:cxnLst/>
            <a:rect r="r" b="b" t="t" l="l"/>
            <a:pathLst>
              <a:path h="3793631" w="8449448">
                <a:moveTo>
                  <a:pt x="0" y="0"/>
                </a:moveTo>
                <a:lnTo>
                  <a:pt x="8449448" y="0"/>
                </a:lnTo>
                <a:lnTo>
                  <a:pt x="8449448" y="3793631"/>
                </a:lnTo>
                <a:lnTo>
                  <a:pt x="0" y="379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l="0" t="-123637" r="-408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71550"/>
            <a:ext cx="16230600" cy="5118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</a:p>
          <a:p>
            <a:pPr algn="l">
              <a:lnSpc>
                <a:spcPts val="4900"/>
              </a:lnSpc>
              <a:spcBef>
                <a:spcPct val="0"/>
              </a:spcBef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</a:t>
            </a: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propósito do serviço público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maior motivador no setor público é o sentido de servir à sociedade.</a:t>
            </a:r>
          </a:p>
          <a:p>
            <a:pPr algn="l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impacto social do trabalho: “O que fazemos melhora a vida das pessoas.”</a:t>
            </a:r>
          </a:p>
          <a:p>
            <a:pPr algn="l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histórias reais de cidadãos beneficiados pelos serviços.</a:t>
            </a:r>
          </a:p>
          <a:p>
            <a:pPr algn="l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orgulho de pertencer à instituição e à missão pública.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09743" y="628950"/>
            <a:ext cx="8778836" cy="19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Teoria Geral da Infração Administrativa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28700" y="2556175"/>
            <a:ext cx="16230600" cy="1954895"/>
          </a:xfrm>
          <a:custGeom>
            <a:avLst/>
            <a:gdLst/>
            <a:ahLst/>
            <a:cxnLst/>
            <a:rect r="r" b="b" t="t" l="l"/>
            <a:pathLst>
              <a:path h="1954895" w="16230600">
                <a:moveTo>
                  <a:pt x="0" y="0"/>
                </a:moveTo>
                <a:lnTo>
                  <a:pt x="16230600" y="0"/>
                </a:lnTo>
                <a:lnTo>
                  <a:pt x="16230600" y="1954895"/>
                </a:lnTo>
                <a:lnTo>
                  <a:pt x="0" y="19548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27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5143500"/>
            <a:ext cx="16230600" cy="1954895"/>
          </a:xfrm>
          <a:custGeom>
            <a:avLst/>
            <a:gdLst/>
            <a:ahLst/>
            <a:cxnLst/>
            <a:rect r="r" b="b" t="t" l="l"/>
            <a:pathLst>
              <a:path h="1954895" w="16230600">
                <a:moveTo>
                  <a:pt x="0" y="0"/>
                </a:moveTo>
                <a:lnTo>
                  <a:pt x="16230600" y="0"/>
                </a:lnTo>
                <a:lnTo>
                  <a:pt x="16230600" y="1954895"/>
                </a:lnTo>
                <a:lnTo>
                  <a:pt x="0" y="19548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427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09743" y="619425"/>
            <a:ext cx="775013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Regras de conduta, ilícito e sanção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962150"/>
            <a:ext cx="13841492" cy="531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Regras de Conduta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São normas que orientam o comportamento humano dentro da sociedade.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Indicam o que deve ou não deve ser feito.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Podem ter origem moral, religiosa, social ou jurídica.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Direito, são as normas jurídicas que impõem deveres e concedem direitos.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“Não matarás” (regra moral e jurídica).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854280"/>
            <a:ext cx="11979950" cy="487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Ilícito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o ato que viola uma regra de conduta jurídica.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Ocorre quando alguém descumpre uma norma jurídica obrigatória.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 gerar responsabilidade civil, penal ou administrativa.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cometer furto → ato ilícito penal.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025"/>
            <a:ext cx="15346204" cy="616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Sanção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a consequência imposta pelo ordenamento jurídico a quem pratica um 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ilícito.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 função de punir, corrigir ou prevenir novas infrações.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 ser pena, multa, indenização, perda de cargo, entre outras.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demissão, advertência, suspensão (sanção).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09743" y="619425"/>
            <a:ext cx="9565362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Caracterização da infração administrativa:</a:t>
            </a:r>
          </a:p>
          <a:p>
            <a:pPr algn="l">
              <a:lnSpc>
                <a:spcPts val="4900"/>
              </a:lnSpc>
            </a:pPr>
          </a:p>
          <a:p>
            <a:pPr algn="l">
              <a:lnSpc>
                <a:spcPts val="49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397425"/>
            <a:ext cx="1623060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que uma infração administrativa exista, é necessário identificar dois aspectos principais: o </a:t>
            </a: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desvalor da conduta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 o </a:t>
            </a: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desvalor do resultado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328523"/>
            <a:ext cx="16230600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Desvalor da conduta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Refere-se ao comportamento do agente, ou seja, à ação ou omissão contrária ao dever funcional ou à norma administrativa.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Ocorre quando o servidor age com culpa ou dolo (intenção ou negligência) violando regras de conduta do cargo.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Envolve a reprovação do comportamento, independentemente do dano final.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um servidor falta ao trabalho sem justificativa (a conduta em si já é reprovável).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71550"/>
            <a:ext cx="16381571" cy="478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Desvalor do resultado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Diz respeito às consequências da conduta irregular o efeito danoso que decorre da infração.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 envolver prejuízo à administração, ao serviço público ou a terceiros.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Complementa o desvalor da conduta, mostrando o impacto concreto da infração.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a falta do servidor gera atraso na prestação de um serviço público essencial.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6700" y="2128378"/>
            <a:ext cx="15854601" cy="349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 resumo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Desvalor da conduta → o agir errado do agente.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Desvalor do resultado → o dano ou prejuízo causado por esse agir.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8580"/>
            <a:ext cx="18288000" cy="10149840"/>
          </a:xfrm>
          <a:custGeom>
            <a:avLst/>
            <a:gdLst/>
            <a:ahLst/>
            <a:cxnLst/>
            <a:rect r="r" b="b" t="t" l="l"/>
            <a:pathLst>
              <a:path h="10149840" w="18288000">
                <a:moveTo>
                  <a:pt x="0" y="0"/>
                </a:moveTo>
                <a:lnTo>
                  <a:pt x="18288000" y="0"/>
                </a:lnTo>
                <a:lnTo>
                  <a:pt x="18288000" y="10149840"/>
                </a:lnTo>
                <a:lnTo>
                  <a:pt x="0" y="1014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09743" y="628950"/>
            <a:ext cx="4418171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dever de representar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28700" y="2476032"/>
            <a:ext cx="16069895" cy="2991555"/>
          </a:xfrm>
          <a:custGeom>
            <a:avLst/>
            <a:gdLst/>
            <a:ahLst/>
            <a:cxnLst/>
            <a:rect r="r" b="b" t="t" l="l"/>
            <a:pathLst>
              <a:path h="2991555" w="16069895">
                <a:moveTo>
                  <a:pt x="0" y="0"/>
                </a:moveTo>
                <a:lnTo>
                  <a:pt x="16069895" y="0"/>
                </a:lnTo>
                <a:lnTo>
                  <a:pt x="16069895" y="2991555"/>
                </a:lnTo>
                <a:lnTo>
                  <a:pt x="0" y="29915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8705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29335" y="433062"/>
            <a:ext cx="70293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u="sng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Elementos básicos na representação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85656" y="3996973"/>
            <a:ext cx="8872263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representação deve se basear em fatos concretos, observáveis, com mínimos indícios de irregularidade.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62944" y="3006373"/>
            <a:ext cx="906842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Não fazer acusações infundadas ou subjetivas, para evitar responsabilização por má-fé.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69559" y="1423662"/>
            <a:ext cx="10424798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 regra, a representação deve ser dirigida à autoridade superior competente, respeitando o canal institucional.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5279842"/>
            <a:ext cx="8587365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representação deve ser feita de forma ética, sem intuito de prejudicar terceiros injustamente.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2098" y="6803842"/>
            <a:ext cx="888793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 alguns casos, é possível solicitar sigilo sobre a identidade, especialmente para evitar retaliações.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09743" y="628950"/>
            <a:ext cx="7909203" cy="139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Principiologia do Processo Administrativo</a:t>
            </a:r>
          </a:p>
          <a:p>
            <a:pPr algn="l">
              <a:lnSpc>
                <a:spcPts val="3500"/>
              </a:lnSpc>
            </a:pPr>
          </a:p>
          <a:p>
            <a:pPr algn="l">
              <a:lnSpc>
                <a:spcPts val="35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280367" y="3501173"/>
            <a:ext cx="15978933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principiologia do processo administrativo estabelece as bases éticas e jurídicas que devem guiar toda a atividade administrativa, desde a instauração até a decisão final do processo.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96248" y="1196072"/>
            <a:ext cx="16230600" cy="744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Legalidade: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Administração só pode agir conforme a lei.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Impessoalidade: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proíbe favorecimentos ou perseguições.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Moralidade: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exige conduta ética e honesta dos agentes públicos.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Publicidade: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garante transparência e acesso à informação.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Ampla defesa e contraditório: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asseguram o direito de o administrado se manifestar e apresentar provas.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Motivação: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toda decisão deve ser fundamentada em razões de fato e de direito.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Eficiência: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busca o melhor resultado com o menor custo possível.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56463" y="1171307"/>
            <a:ext cx="12975074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importância do PAD (Processo Administrativo Disciplina</a:t>
            </a: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500659"/>
            <a:ext cx="16230600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Garantia da legalidade e da justiça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PAD assegura que nenhuma penalidade seja aplicada sem prova e sem defesa, evitando arbitrariedades.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Garante o respeito aos princípios constitucionais (contraditório, ampla defesa, legalidade, motivação etc.).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881061"/>
            <a:ext cx="1623060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PAD é fundamental para garantir que a disciplina administrativa seja exercida com justiça, legalidade e respeito aos direitos humanos e funcionais, equilibrando o poder da Administração e a proteção do servidor.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009792"/>
            <a:ext cx="16230600" cy="3721539"/>
          </a:xfrm>
          <a:custGeom>
            <a:avLst/>
            <a:gdLst/>
            <a:ahLst/>
            <a:cxnLst/>
            <a:rect r="r" b="b" t="t" l="l"/>
            <a:pathLst>
              <a:path h="3721539" w="16230600">
                <a:moveTo>
                  <a:pt x="0" y="0"/>
                </a:moveTo>
                <a:lnTo>
                  <a:pt x="16230600" y="0"/>
                </a:lnTo>
                <a:lnTo>
                  <a:pt x="16230600" y="3721539"/>
                </a:lnTo>
                <a:lnTo>
                  <a:pt x="0" y="3721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787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46223" y="962025"/>
            <a:ext cx="1299555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importância do PAD (Processo Administrativo Disciplinar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516096"/>
            <a:ext cx="1623060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Proteção dos direitos do servidor público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Permite que o servidor seja ouvido, apresente provas e conteste acusações, garantindo equilíbrio entre Administração e administrado.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46223" y="1149232"/>
            <a:ext cx="1299555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importância do PAD (Processo Administrativo Disciplinar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739586"/>
            <a:ext cx="1623060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Preservação da moralidade e da disciplina no serviço público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PAD é essencial para manter a ética, a responsabilidade e a confiança na atuação dos agentes públicos.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46223" y="962025"/>
            <a:ext cx="1299555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importância do PAD (Processo Administrativo Disciplinar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709818"/>
            <a:ext cx="16230600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Reforça a credibilidade da Administração Pública perante a sociedade.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Produção de um procedimento formal e documentado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Todo o processo fica registrado e fundamentado, o que assegura transparência e controle interno e externo (como pelos tribunais de contas e pelo Judiciário).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46223" y="962025"/>
            <a:ext cx="1299555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importância do PAD (Processo Administrativo Disciplinar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21609"/>
            <a:ext cx="16230600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Função educativa e preventiva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Além de punir quando necessário, o PAD orienta e previne novas infrações, promovendo a melhoria da conduta funcional.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9990" y="981075"/>
            <a:ext cx="16089310" cy="743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Hoje quero expressar minha profunda gratidão a cada um de vocês, profissionais da saúde, procuradores municipais e todos os servidores públicos que fazem nossa gestão acontecer.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Sei que o trabalho nem sempre é fácil. As demandas são muitas, os recursos nem sempre suficientes, mas mesmo assim vocês seguem firmes, com dedicação e compromisso com o bem comum.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saúde, vocês são o acolhimento e o cuidado que chegam à população.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Nos setores jurídicos, vocês são a segurança, a justiça e o respaldo que tornam as políticas públicas possíveis.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Cada assinatura, cada atendimento, cada decisão e cada gesto de empatia constrói algo muito maior: um serviço público que transforma vidas.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 isso, quero lembrar: todos os servidores públicos são importantes.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Cada um, em sua função, faz a diferença na vida das pessoas e ajuda a construir uma cidade mais justa, humana e solidária.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Muito obrigada por servirem com propósito, competência e coração.”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506028"/>
            <a:ext cx="16230600" cy="5274945"/>
          </a:xfrm>
          <a:custGeom>
            <a:avLst/>
            <a:gdLst/>
            <a:ahLst/>
            <a:cxnLst/>
            <a:rect r="r" b="b" t="t" l="l"/>
            <a:pathLst>
              <a:path h="5274945" w="16230600">
                <a:moveTo>
                  <a:pt x="0" y="0"/>
                </a:moveTo>
                <a:lnTo>
                  <a:pt x="16230600" y="0"/>
                </a:lnTo>
                <a:lnTo>
                  <a:pt x="16230600" y="5274944"/>
                </a:lnTo>
                <a:lnTo>
                  <a:pt x="0" y="5274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541133"/>
            <a:ext cx="4208944" cy="1610833"/>
          </a:xfrm>
          <a:custGeom>
            <a:avLst/>
            <a:gdLst/>
            <a:ahLst/>
            <a:cxnLst/>
            <a:rect r="r" b="b" t="t" l="l"/>
            <a:pathLst>
              <a:path h="1610833" w="4208944">
                <a:moveTo>
                  <a:pt x="0" y="0"/>
                </a:moveTo>
                <a:lnTo>
                  <a:pt x="4208944" y="0"/>
                </a:lnTo>
                <a:lnTo>
                  <a:pt x="4208944" y="1610833"/>
                </a:lnTo>
                <a:lnTo>
                  <a:pt x="0" y="1610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64688" b="-43853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02603" y="241508"/>
            <a:ext cx="12493460" cy="8342278"/>
          </a:xfrm>
          <a:custGeom>
            <a:avLst/>
            <a:gdLst/>
            <a:ahLst/>
            <a:cxnLst/>
            <a:rect r="r" b="b" t="t" l="l"/>
            <a:pathLst>
              <a:path h="8342278" w="12493460">
                <a:moveTo>
                  <a:pt x="0" y="0"/>
                </a:moveTo>
                <a:lnTo>
                  <a:pt x="12493460" y="0"/>
                </a:lnTo>
                <a:lnTo>
                  <a:pt x="12493460" y="8342278"/>
                </a:lnTo>
                <a:lnTo>
                  <a:pt x="0" y="8342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4502150"/>
            <a:ext cx="16230600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“Quando unimos motivação, conhecimento e ética, servimos com propósito e deixamos nossa marca positiva na vida das pessoas.”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09743" y="628950"/>
            <a:ext cx="8986004" cy="9632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Otimizando para Purificar: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a) Motivação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b) Capacitação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c) Aproveitamentos funcionais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d) Orientações corretivas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 Controle disciplinar como ferramenta pedagógica: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a) Melhoria da eficiência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b) Para evitar falhas e responsabilizações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c) Promove o aumento da produção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d) Reduz gastos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Teoria Geral da Infração Administrativa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Regras de conduta, ilícito e sanção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Caracterização da infração administrativa: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a) Desvalor de conduta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b) Resultado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 O dever de representar: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a) Cautelas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b) Elementos básicos na representação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 Principiologia do Processo Administrativo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 A importância do PAD (Processo Administrativo Disciplinar)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88590" y="494371"/>
            <a:ext cx="1382911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Ementa :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6355" y="808514"/>
            <a:ext cx="7695119" cy="6517068"/>
          </a:xfrm>
          <a:custGeom>
            <a:avLst/>
            <a:gdLst/>
            <a:ahLst/>
            <a:cxnLst/>
            <a:rect r="r" b="b" t="t" l="l"/>
            <a:pathLst>
              <a:path h="6517068" w="7695119">
                <a:moveTo>
                  <a:pt x="0" y="0"/>
                </a:moveTo>
                <a:lnTo>
                  <a:pt x="7695119" y="0"/>
                </a:lnTo>
                <a:lnTo>
                  <a:pt x="7695119" y="6517068"/>
                </a:lnTo>
                <a:lnTo>
                  <a:pt x="0" y="651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038" r="0" b="-903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62025"/>
            <a:ext cx="5833137" cy="5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</a:p>
          <a:p>
            <a:pPr algn="l">
              <a:lnSpc>
                <a:spcPts val="11339"/>
              </a:lnSpc>
              <a:spcBef>
                <a:spcPct val="0"/>
              </a:spcBef>
            </a:pPr>
            <a:r>
              <a:rPr lang="en-US" sz="8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r>
              <a:rPr lang="en-US" b="true" sz="8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Motivação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“Nenhuma inspiração externa é tão poderosa quanto a motivação que brota de dentro de nós</a:t>
            </a: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mesmos.”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06228" y="447913"/>
            <a:ext cx="10106889" cy="7378956"/>
          </a:xfrm>
          <a:custGeom>
            <a:avLst/>
            <a:gdLst/>
            <a:ahLst/>
            <a:cxnLst/>
            <a:rect r="r" b="b" t="t" l="l"/>
            <a:pathLst>
              <a:path h="7378956" w="10106889">
                <a:moveTo>
                  <a:pt x="0" y="0"/>
                </a:moveTo>
                <a:lnTo>
                  <a:pt x="10106889" y="0"/>
                </a:lnTo>
                <a:lnTo>
                  <a:pt x="10106889" y="7378957"/>
                </a:lnTo>
                <a:lnTo>
                  <a:pt x="0" y="7378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99" t="0" r="-3182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95350"/>
            <a:ext cx="5833137" cy="4198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9"/>
              </a:lnSpc>
            </a:pPr>
          </a:p>
          <a:p>
            <a:pPr algn="ctr">
              <a:lnSpc>
                <a:spcPts val="9659"/>
              </a:lnSpc>
            </a:pPr>
          </a:p>
          <a:p>
            <a:pPr algn="ctr">
              <a:lnSpc>
                <a:spcPts val="9659"/>
              </a:lnSpc>
            </a:pPr>
            <a:r>
              <a:rPr lang="en-US" sz="68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Capacitação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41721" y="4591050"/>
            <a:ext cx="578898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“A verdadeira força do servidor público está na sua disposição de aprender e se capacitar constantemente.”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02871" y="735841"/>
            <a:ext cx="8913642" cy="7133762"/>
          </a:xfrm>
          <a:custGeom>
            <a:avLst/>
            <a:gdLst/>
            <a:ahLst/>
            <a:cxnLst/>
            <a:rect r="r" b="b" t="t" l="l"/>
            <a:pathLst>
              <a:path h="7133762" w="8913642">
                <a:moveTo>
                  <a:pt x="0" y="0"/>
                </a:moveTo>
                <a:lnTo>
                  <a:pt x="8913642" y="0"/>
                </a:lnTo>
                <a:lnTo>
                  <a:pt x="8913642" y="7133762"/>
                </a:lnTo>
                <a:lnTo>
                  <a:pt x="0" y="7133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38739"/>
            <a:ext cx="7091429" cy="616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b="true" sz="6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Aproveitamentos funcionais</a:t>
            </a:r>
          </a:p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27823" y="4245572"/>
            <a:ext cx="7493182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“Mais do que ocupar cargos, o servidor público exerce funções que transformam realidades e a mobilidade funcional é o caminho para que o talento e a vocação encontrem o seu melhor lugar.”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60312" y="1859837"/>
            <a:ext cx="8915995" cy="5195727"/>
          </a:xfrm>
          <a:custGeom>
            <a:avLst/>
            <a:gdLst/>
            <a:ahLst/>
            <a:cxnLst/>
            <a:rect r="r" b="b" t="t" l="l"/>
            <a:pathLst>
              <a:path h="5195727" w="8915995">
                <a:moveTo>
                  <a:pt x="0" y="0"/>
                </a:moveTo>
                <a:lnTo>
                  <a:pt x="8915995" y="0"/>
                </a:lnTo>
                <a:lnTo>
                  <a:pt x="8915995" y="5195726"/>
                </a:lnTo>
                <a:lnTo>
                  <a:pt x="0" y="5195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1" t="-2225" r="-214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78093"/>
            <a:ext cx="7091429" cy="5395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sz="76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Orientações corretivas </a:t>
            </a:r>
          </a:p>
          <a:p>
            <a:pPr algn="ctr">
              <a:lnSpc>
                <a:spcPts val="10779"/>
              </a:lnSpc>
            </a:pPr>
          </a:p>
          <a:p>
            <a:pPr algn="ctr">
              <a:lnSpc>
                <a:spcPts val="1077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22743" y="3090180"/>
            <a:ext cx="7303343" cy="543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contexto da administração pública municipal, o feedback deve ser entendido como uma prática contínua de diálogo e aprimoramento. Por meio dele, gestores e servidores podem alinhar expectativas, corrigir falhas e reconhecer conquistas. Essa troca fortalece o senso de pertencimento, melhora o desempenho tão necessário para uma gestão pública moderna e eficiente.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0968" y="4155159"/>
            <a:ext cx="7586886" cy="3422184"/>
          </a:xfrm>
          <a:custGeom>
            <a:avLst/>
            <a:gdLst/>
            <a:ahLst/>
            <a:cxnLst/>
            <a:rect r="r" b="b" t="t" l="l"/>
            <a:pathLst>
              <a:path h="3422184" w="7586886">
                <a:moveTo>
                  <a:pt x="0" y="0"/>
                </a:moveTo>
                <a:lnTo>
                  <a:pt x="7586887" y="0"/>
                </a:lnTo>
                <a:lnTo>
                  <a:pt x="7586887" y="3422184"/>
                </a:lnTo>
                <a:lnTo>
                  <a:pt x="0" y="3422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90" t="0" r="-839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0968" y="1442624"/>
            <a:ext cx="13623419" cy="691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0"/>
              </a:lnSpc>
              <a:spcBef>
                <a:spcPct val="0"/>
              </a:spcBef>
            </a:pPr>
            <a:r>
              <a:rPr lang="en-US" b="true" sz="40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Controle disciplinar como ferramenta pedagógica: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77686" y="2511426"/>
            <a:ext cx="9068593" cy="500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1"/>
              </a:lnSpc>
              <a:spcBef>
                <a:spcPct val="0"/>
              </a:spcBef>
            </a:pPr>
            <a:r>
              <a:rPr lang="en-US" sz="31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Ao aplicar sanções proporcionais e orientações corretivas, a gestão incentiva comportamentos adequados, corrige desvios e promove a responsabilidade individual. Essa abordagem educativa contribui para um ambiente de trabalho mais organizado, ético e eficiente, mostrando que disciplina e aprendizado podem caminhar juntos no desenvolvimento do servidor e da própria administração pública.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DAG2qM0rrsI</dc:identifier>
  <dcterms:modified xsi:type="dcterms:W3CDTF">2011-08-01T06:04:30Z</dcterms:modified>
  <cp:revision>1</cp:revision>
  <dc:title>Valorizar os Bons, Punir os Ruins e Purificar a Equipe!</dc:title>
</cp:coreProperties>
</file>